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Início da apresentação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993c1c6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993c1c6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outros repositórios.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821154ec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821154ec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Exemplificar como funciona a questão do controle e do fluxo no github.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993c1c6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993c1c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Perguntar para o pessoal que está assistindo se concordam com isso e o motivo de concordarem. Explicar as diferenças caso não tenha ficado claro para quem assiste.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993c1c6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993c1c6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Comentar sobre questão da compra e open source.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821154ecf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821154ecf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Introduzir assunto e prática ao mesmo tempo.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821154ecf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821154ecf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Ajudar quem ainda não tem conta no github a criar uma.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993c1c66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993c1c66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 de exemplo.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993c1c66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993c1c66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Ajudar quem ainda não tem o git instalado e explicar o motivo da instalação.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993c1c66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993c1c66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 do link do slide anterior. Explicar sobre as opções Mac OS X, Windows e Linux.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993c1c66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993c1c66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Ajudar a fazer e fazer junto no computador essa configuração.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821154ec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821154ec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Apresentar a pessoa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21154ec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821154ec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Começar a explicar o que é repositório.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21154ec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21154ec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um pouco mais sobre repositório… podendo ser local ou na nuvem.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821154e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821154e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Criar uma pasta no terminal e fazer o git init.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944244f2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944244f2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944244f2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944244f2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821154ec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821154e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formas de se obter um repositório que já existe. Podemos comentar do fork nesse momento, mas não explicar ainda (está mais para o final).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821154ecf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821154ecf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Mostrar que também é possível fazer pela web e a questão de pegar o link.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821154ec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821154ec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que também é possível adicionar um repositório no github quando foi criado localmente primeiro.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993c1c66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993c1c66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Alguns exemplos de comandos, ressaltando que cada um deles podem ter diversos argumentos e parâmetros para uso e que há muito mais comandos que podem ser utilizados. É apenas a introdução.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821154ec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821154ec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e fazer junto.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993c1c66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993c1c6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Interagir com as pessoas que estão assistindo para ver o que sabem sobre versionamento e para incentivar a participação.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821154ecf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821154ecf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colocar os exemplos dos status e explicar o que significam.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821154ecf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821154ecf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e fazer junto, por exemplo criando um arquivo qualquer localmente.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821154ec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821154ec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e fazer junto. Dar exemplos de outras mensagens que podem ser incluídas e porque elas são importantes.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821154ec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821154ec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o que é branch e como utilizar. Explicar o que é feature.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821154ec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821154ec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que também é comum ter branch separando da master para um “merge” geral antes de subir para a master. Como por exemplo a “develop” ou “desenvolvimento”.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944244f2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944244f2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e fazer junto.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944244f2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944244f2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e fazer junto.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21154ecf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21154ecf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Criar uma branch de exemplo. Explicar e fazer junto.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993c1c6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993c1c6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porque existe o merge, como utilizar e os cuidados necessários para não se perder código e alterações no time.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821154ec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821154ec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porque existe o .gitignore e como utilizá-lo.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993c1c66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993c1c66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Brincar com a situação de que fazíamos isso antigamente… ou até mesmo hoje ainda fazemos em alguns casos.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93363c2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93363c2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porque existe o readme.md, como utilizá-lo e qual a sua importância.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21154ecf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821154ec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sobre o fork e ver se o pessoal que está assistindo compreende a diferença entre clone e fork. Comentar sobre utilizar fork inclusive para participar de projetos open source.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821154ec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821154ec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conforme o slide e dar exemplos quando possível.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821154ecf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821154ecf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Explicar conforme o slide e dar exemplos quando possível. Comentar sobre as licenças e incentivar que o pessoal estude sobre isso.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821154ec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821154ec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Incentivar a utilizar, explicar o slide e as contribuições e como é importante manter o github, mesmo com exemplos de estudo, pois junto ao linkedin é um ótimo currículo e portifólio.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821154ec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821154ec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sobre o github pages e incentivar o pessoal a estudar sobre isso.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821154ecf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821154ecf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desse tempo, poderíamos fazer os exercícios de exemplo. Se não, deixamos para que pratiquem em casa. Qualquer coisa, fazemos link curto no bit.ly ou algo assim.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7fc3ae5b7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7fc3ae5b7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uma brincadeira, mostrar esse site bem legal para o pessoal fazer um octocat personalizado.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993c1c66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993c1c66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exemplo para a prática online.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993c1c6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993c1c6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Apenas algumas referências e incentivar o pessoal a estudar e ver mais comandos, mais formas de usar o git e o github.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993c1c66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3993c1c66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3993c1c6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3993c1c6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Frase para incentivo e finalização.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821154ec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821154ec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Agradecimento e incentivo para que continuem participando, que façam parte da comunidade e que compartilhem o conhecimento com outras amigas.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993c1c66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993c1c6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Novamente interagir </a:t>
            </a:r>
            <a:r>
              <a:rPr lang="pt-BR">
                <a:solidFill>
                  <a:schemeClr val="dk1"/>
                </a:solidFill>
              </a:rPr>
              <a:t>com as pessoas que estão assistindo para ver o que acham sobre o assunto e para incentivar a participação.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993c1c66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993c1c66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Explicar e dar exemplos.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993c1c6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993c1c6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Introduzir e explicar o que é git.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993c1c6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993c1c6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Introduzir e explicar o que é github.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omakerscode.gitbook.io/desvendando-git-e-github/hands-on/exercicio-1" TargetMode="External"/><Relationship Id="rId4" Type="http://schemas.openxmlformats.org/officeDocument/2006/relationships/hyperlink" Target="https://womakerscode.gitbook.io/desvendando-git-e-github/hands-on/exercicio-2" TargetMode="External"/><Relationship Id="rId5" Type="http://schemas.openxmlformats.org/officeDocument/2006/relationships/hyperlink" Target="https://womakerscode.gitbook.io/desvendando-git-e-github/hands-on/exercicio-3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omakerscode.gitbook.io/desvendando-git-e-github/" TargetMode="External"/><Relationship Id="rId4" Type="http://schemas.openxmlformats.org/officeDocument/2006/relationships/hyperlink" Target="https://www.udemy.com/git-e-github-para-iniciantes/learn/v4/overview" TargetMode="External"/><Relationship Id="rId10" Type="http://schemas.openxmlformats.org/officeDocument/2006/relationships/image" Target="../media/image37.gif"/><Relationship Id="rId9" Type="http://schemas.openxmlformats.org/officeDocument/2006/relationships/hyperlink" Target="https://myoctocat.com/" TargetMode="External"/><Relationship Id="rId5" Type="http://schemas.openxmlformats.org/officeDocument/2006/relationships/hyperlink" Target="https://git-scm.com/book/pt-br/v1/" TargetMode="External"/><Relationship Id="rId6" Type="http://schemas.openxmlformats.org/officeDocument/2006/relationships/hyperlink" Target="http://rogerdudler.github.io/git-guide/index.pt_BR.html" TargetMode="External"/><Relationship Id="rId7" Type="http://schemas.openxmlformats.org/officeDocument/2006/relationships/hyperlink" Target="https://learngitbranching.js.org/" TargetMode="External"/><Relationship Id="rId8" Type="http://schemas.openxmlformats.org/officeDocument/2006/relationships/hyperlink" Target="https://learngitbranching.js.or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487"/>
            <a:ext cx="9144003" cy="519047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870200" y="3872875"/>
            <a:ext cx="5403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50">
                <a:solidFill>
                  <a:srgbClr val="6FA8DC"/>
                </a:solidFill>
                <a:latin typeface="Ubuntu"/>
                <a:ea typeface="Ubuntu"/>
                <a:cs typeface="Ubuntu"/>
                <a:sym typeface="Ubuntu"/>
              </a:rPr>
              <a:t>WoMakersCode Bootcamp @ SPTW</a:t>
            </a:r>
            <a:endParaRPr sz="2250">
              <a:solidFill>
                <a:srgbClr val="6FA8D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7" y="4578947"/>
            <a:ext cx="1205776" cy="4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9997" y="4542673"/>
            <a:ext cx="1695575" cy="55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75" y="152400"/>
            <a:ext cx="2392825" cy="262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550" y="152400"/>
            <a:ext cx="2899145" cy="26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76" y="3121813"/>
            <a:ext cx="3158600" cy="135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5586" y="540575"/>
            <a:ext cx="2392825" cy="211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2748" y="2922650"/>
            <a:ext cx="2040700" cy="20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6869975" y="3387100"/>
            <a:ext cx="19143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latin typeface="Ubuntu"/>
                <a:ea typeface="Ubuntu"/>
                <a:cs typeface="Ubuntu"/>
                <a:sym typeface="Ubuntu"/>
              </a:rPr>
              <a:t>{...}</a:t>
            </a:r>
            <a:endParaRPr sz="7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217100" y="685800"/>
            <a:ext cx="3000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arquivos vigentes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3167400" y="319200"/>
            <a:ext cx="3000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área temporária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6344675" y="405850"/>
            <a:ext cx="22167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confirmação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-125" y="4220250"/>
            <a:ext cx="9144000" cy="92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1258100" y="4232400"/>
            <a:ext cx="6918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5F0000"/>
                </a:solidFill>
                <a:latin typeface="Ubuntu"/>
                <a:ea typeface="Ubuntu"/>
                <a:cs typeface="Ubuntu"/>
                <a:sym typeface="Ubuntu"/>
              </a:rPr>
              <a:t>fluxo básico de trabalho</a:t>
            </a:r>
            <a:endParaRPr sz="4800">
              <a:solidFill>
                <a:srgbClr val="5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29130" l="13305" r="13429" t="27941"/>
          <a:stretch/>
        </p:blipFill>
        <p:spPr>
          <a:xfrm>
            <a:off x="0" y="1438227"/>
            <a:ext cx="9144000" cy="301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879450" y="691525"/>
            <a:ext cx="73851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Ubuntu"/>
                <a:ea typeface="Ubuntu"/>
                <a:cs typeface="Ubuntu"/>
                <a:sym typeface="Ubuntu"/>
              </a:rPr>
              <a:t>Importante lembrar que: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50" y="709000"/>
            <a:ext cx="3725501" cy="372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3743400" y="914550"/>
            <a:ext cx="47877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latin typeface="Pacifico"/>
                <a:ea typeface="Pacifico"/>
                <a:cs typeface="Pacifico"/>
                <a:sym typeface="Pacifico"/>
              </a:rPr>
              <a:t>vamos começar</a:t>
            </a:r>
            <a:endParaRPr sz="96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0" y="2513725"/>
            <a:ext cx="9144000" cy="109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199500" y="1530275"/>
            <a:ext cx="87450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Ubuntu"/>
                <a:ea typeface="Ubuntu"/>
                <a:cs typeface="Ubuntu"/>
                <a:sym typeface="Ubuntu"/>
              </a:rPr>
              <a:t>Criando uma conta no GitHub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1126650" y="2613925"/>
            <a:ext cx="68907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https://github.com/</a:t>
            </a:r>
            <a:endParaRPr sz="4800">
              <a:solidFill>
                <a:srgbClr val="FF99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8615" r="8623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0" y="2513725"/>
            <a:ext cx="9144000" cy="109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199500" y="1530275"/>
            <a:ext cx="87450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Instalando o Git</a:t>
            </a:r>
            <a:endParaRPr sz="4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39050" y="2613925"/>
            <a:ext cx="8865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4DB00"/>
                </a:solidFill>
                <a:latin typeface="Ubuntu"/>
                <a:ea typeface="Ubuntu"/>
                <a:cs typeface="Ubuntu"/>
                <a:sym typeface="Ubuntu"/>
              </a:rPr>
              <a:t>https://git-scm.com/downloads</a:t>
            </a:r>
            <a:endParaRPr sz="4800">
              <a:solidFill>
                <a:srgbClr val="FF99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10611" r="10611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/>
          <p:nvPr/>
        </p:nvSpPr>
        <p:spPr>
          <a:xfrm>
            <a:off x="0" y="1894348"/>
            <a:ext cx="9144000" cy="87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199500" y="223025"/>
            <a:ext cx="8745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Configuração da Conta Local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0" y="1977975"/>
            <a:ext cx="9144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git config --global user.name “seunome”</a:t>
            </a:r>
            <a:endParaRPr sz="3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199500" y="1228225"/>
            <a:ext cx="8745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nome de usuário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6" name="Google Shape;186;p31"/>
          <p:cNvSpPr/>
          <p:nvPr/>
        </p:nvSpPr>
        <p:spPr>
          <a:xfrm>
            <a:off x="0" y="3766948"/>
            <a:ext cx="9144000" cy="87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0" y="3814125"/>
            <a:ext cx="9144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git config --global user.email “seuemail”</a:t>
            </a:r>
            <a:endParaRPr sz="3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199500" y="3137700"/>
            <a:ext cx="8745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e-mail da sua conta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272A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658000" y="2668888"/>
            <a:ext cx="38280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Morganna Giovanelli</a:t>
            </a:r>
            <a:endParaRPr sz="3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738450" y="3252100"/>
            <a:ext cx="76671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Estudante de Análise e Desenvolvimento de Sistemas na FATEC de Mogi das Cruzes, Desenvolvedora na BRQ e uma eterna aprendiz. Apaixonada por tecnologia, por frameworks ágeis, por comunidades e pelo mundo nerd. Para sempre evangelizadora da palavra da Lovelace.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91400" y="4402000"/>
            <a:ext cx="5161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about.me/morgiovanelli</a:t>
            </a:r>
            <a:endParaRPr sz="2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4008" l="31729" r="19775" t="37722"/>
          <a:stretch/>
        </p:blipFill>
        <p:spPr>
          <a:xfrm>
            <a:off x="3279537" y="274400"/>
            <a:ext cx="2584926" cy="2394500"/>
          </a:xfrm>
          <a:prstGeom prst="rect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womakerscode.png"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850" y="2313823"/>
            <a:ext cx="569025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49" y="245350"/>
            <a:ext cx="8162299" cy="42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6357900" y="4527900"/>
            <a:ext cx="2709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fonte: google.com</a:t>
            </a:r>
            <a:endParaRPr sz="22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/>
          <p:nvPr/>
        </p:nvSpPr>
        <p:spPr>
          <a:xfrm>
            <a:off x="-100" y="0"/>
            <a:ext cx="9144000" cy="3391200"/>
          </a:xfrm>
          <a:prstGeom prst="rect">
            <a:avLst/>
          </a:prstGeom>
          <a:solidFill>
            <a:srgbClr val="272C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/>
        </p:nvSpPr>
        <p:spPr>
          <a:xfrm>
            <a:off x="146700" y="431363"/>
            <a:ext cx="8844900" cy="20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r>
              <a:rPr lang="pt-BR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Um repositório de software é um local de armazenamento de onde pacotes de software podem ser recuperados e instalados em um computador.</a:t>
            </a:r>
            <a:r>
              <a:rPr lang="pt-BR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sz="3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73350" y="2507738"/>
            <a:ext cx="89829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C489"/>
                </a:solidFill>
                <a:latin typeface="Ubuntu"/>
                <a:ea typeface="Ubuntu"/>
                <a:cs typeface="Ubuntu"/>
                <a:sym typeface="Ubuntu"/>
              </a:rPr>
              <a:t>fonte: </a:t>
            </a:r>
            <a:r>
              <a:rPr lang="pt-BR" sz="2400">
                <a:solidFill>
                  <a:srgbClr val="00C489"/>
                </a:solidFill>
                <a:latin typeface="Ubuntu"/>
                <a:ea typeface="Ubuntu"/>
                <a:cs typeface="Ubuntu"/>
                <a:sym typeface="Ubuntu"/>
              </a:rPr>
              <a:t>https://pt.wikipedia.org/wiki/Repositório_(software)</a:t>
            </a:r>
            <a:endParaRPr sz="2400">
              <a:solidFill>
                <a:srgbClr val="00C48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509" y="3364950"/>
            <a:ext cx="2587989" cy="1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/>
          <p:nvPr/>
        </p:nvSpPr>
        <p:spPr>
          <a:xfrm>
            <a:off x="0" y="2229625"/>
            <a:ext cx="9144000" cy="109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199500" y="1246175"/>
            <a:ext cx="87450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Criar um novo repositório</a:t>
            </a:r>
            <a:endParaRPr sz="4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139050" y="2329825"/>
            <a:ext cx="8865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git init</a:t>
            </a:r>
            <a:endParaRPr sz="48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1667700" y="3329125"/>
            <a:ext cx="58086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dentro de uma pasta local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088"/>
            <a:ext cx="8839202" cy="342932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7204825" y="948050"/>
            <a:ext cx="1567500" cy="124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5"/>
          <p:cNvSpPr/>
          <p:nvPr/>
        </p:nvSpPr>
        <p:spPr>
          <a:xfrm>
            <a:off x="591025" y="3805950"/>
            <a:ext cx="1916700" cy="60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/>
          <p:nvPr/>
        </p:nvSpPr>
        <p:spPr>
          <a:xfrm>
            <a:off x="2812700" y="3898450"/>
            <a:ext cx="4474800" cy="3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2812700" y="3898450"/>
            <a:ext cx="4474800" cy="38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13" y="0"/>
            <a:ext cx="78807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>
            <a:off x="0" y="2046748"/>
            <a:ext cx="9144000" cy="877500"/>
          </a:xfrm>
          <a:prstGeom prst="rect">
            <a:avLst/>
          </a:prstGeom>
          <a:solidFill>
            <a:srgbClr val="4C11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199500" y="223025"/>
            <a:ext cx="8745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Obter um Repositório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718050" y="2206575"/>
            <a:ext cx="7707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git clone /caminho/para/o/repositório</a:t>
            </a:r>
            <a:br>
              <a:rPr lang="pt-BR" sz="27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27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2253900" y="1380625"/>
            <a:ext cx="46362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Ubuntu"/>
                <a:ea typeface="Ubuntu"/>
                <a:cs typeface="Ubuntu"/>
                <a:sym typeface="Ubuntu"/>
              </a:rPr>
              <a:t>repositório local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" name="Google Shape;233;p37"/>
          <p:cNvSpPr/>
          <p:nvPr/>
        </p:nvSpPr>
        <p:spPr>
          <a:xfrm>
            <a:off x="0" y="3821936"/>
            <a:ext cx="9144000" cy="8775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C343D"/>
              </a:solidFill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99750" y="3966525"/>
            <a:ext cx="89445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git clone usuário@servidor:/caminho/para/o/repositório</a:t>
            </a:r>
            <a:endParaRPr sz="27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2253900" y="3137700"/>
            <a:ext cx="46362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Ubuntu"/>
                <a:ea typeface="Ubuntu"/>
                <a:cs typeface="Ubuntu"/>
                <a:sym typeface="Ubuntu"/>
              </a:rPr>
              <a:t>servidor remoto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900"/>
            <a:ext cx="9144001" cy="422969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/>
          <p:nvPr/>
        </p:nvSpPr>
        <p:spPr>
          <a:xfrm>
            <a:off x="5405100" y="2571750"/>
            <a:ext cx="2565600" cy="140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/>
        </p:nvSpPr>
        <p:spPr>
          <a:xfrm>
            <a:off x="0" y="2195575"/>
            <a:ext cx="9144000" cy="173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199500" y="1212125"/>
            <a:ext cx="87450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Adicionar o R</a:t>
            </a:r>
            <a:r>
              <a:rPr lang="pt-BR" sz="4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epositório</a:t>
            </a:r>
            <a:endParaRPr sz="4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0" y="2320975"/>
            <a:ext cx="91440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solidFill>
                  <a:srgbClr val="B4A7D6"/>
                </a:solidFill>
                <a:latin typeface="Ubuntu"/>
                <a:ea typeface="Ubuntu"/>
                <a:cs typeface="Ubuntu"/>
                <a:sym typeface="Ubuntu"/>
              </a:rPr>
              <a:t>git remote add origin https://github.com/user/repositorio.git</a:t>
            </a:r>
            <a:endParaRPr sz="3900">
              <a:solidFill>
                <a:srgbClr val="B4A7D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50" y="1599114"/>
            <a:ext cx="3285948" cy="32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829200" y="469125"/>
            <a:ext cx="74856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latin typeface="Ubuntu"/>
                <a:ea typeface="Ubuntu"/>
                <a:cs typeface="Ubuntu"/>
                <a:sym typeface="Ubuntu"/>
              </a:rPr>
              <a:t>principais comandos</a:t>
            </a:r>
            <a:endParaRPr sz="6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5" name="Google Shape;255;p40"/>
          <p:cNvSpPr/>
          <p:nvPr/>
        </p:nvSpPr>
        <p:spPr>
          <a:xfrm>
            <a:off x="4050575" y="1874150"/>
            <a:ext cx="4533300" cy="270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 txBox="1"/>
          <p:nvPr/>
        </p:nvSpPr>
        <p:spPr>
          <a:xfrm>
            <a:off x="4055700" y="2058425"/>
            <a:ext cx="45333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add     commit</a:t>
            </a:r>
            <a:endParaRPr sz="4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push          pull</a:t>
            </a:r>
            <a:endParaRPr sz="4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clone    status</a:t>
            </a:r>
            <a:endParaRPr sz="4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/>
          <p:nvPr/>
        </p:nvSpPr>
        <p:spPr>
          <a:xfrm>
            <a:off x="0" y="1289338"/>
            <a:ext cx="9144000" cy="109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139050" y="1389538"/>
            <a:ext cx="8865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EA700"/>
                </a:solidFill>
                <a:latin typeface="Ubuntu"/>
                <a:ea typeface="Ubuntu"/>
                <a:cs typeface="Ubuntu"/>
                <a:sym typeface="Ubuntu"/>
              </a:rPr>
              <a:t>git status</a:t>
            </a:r>
            <a:endParaRPr sz="4800">
              <a:solidFill>
                <a:srgbClr val="FEA7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199500" y="2635863"/>
            <a:ext cx="87450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comando para verificar qual é o status do repositório em questão</a:t>
            </a:r>
            <a:endParaRPr sz="3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272A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95200" y="1431750"/>
            <a:ext cx="7953600" cy="22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o que é </a:t>
            </a:r>
            <a:r>
              <a:rPr lang="pt-BR" sz="7200">
                <a:solidFill>
                  <a:srgbClr val="C4DB00"/>
                </a:solidFill>
                <a:latin typeface="Ubuntu"/>
                <a:ea typeface="Ubuntu"/>
                <a:cs typeface="Ubuntu"/>
                <a:sym typeface="Ubuntu"/>
              </a:rPr>
              <a:t>ver</a:t>
            </a:r>
            <a:r>
              <a:rPr lang="pt-BR" sz="7200">
                <a:solidFill>
                  <a:srgbClr val="FEA700"/>
                </a:solidFill>
                <a:latin typeface="Ubuntu"/>
                <a:ea typeface="Ubuntu"/>
                <a:cs typeface="Ubuntu"/>
                <a:sym typeface="Ubuntu"/>
              </a:rPr>
              <a:t>sio</a:t>
            </a:r>
            <a:r>
              <a:rPr lang="pt-BR" sz="7200">
                <a:solidFill>
                  <a:srgbClr val="F65600"/>
                </a:solidFill>
                <a:latin typeface="Ubuntu"/>
                <a:ea typeface="Ubuntu"/>
                <a:cs typeface="Ubuntu"/>
                <a:sym typeface="Ubuntu"/>
              </a:rPr>
              <a:t>na</a:t>
            </a:r>
            <a:r>
              <a:rPr lang="pt-BR" sz="7200">
                <a:solidFill>
                  <a:srgbClr val="DD0056"/>
                </a:solidFill>
                <a:latin typeface="Ubuntu"/>
                <a:ea typeface="Ubuntu"/>
                <a:cs typeface="Ubuntu"/>
                <a:sym typeface="Ubuntu"/>
              </a:rPr>
              <a:t>men</a:t>
            </a:r>
            <a:r>
              <a:rPr lang="pt-BR" sz="7200">
                <a:solidFill>
                  <a:srgbClr val="B2005E"/>
                </a:solidFill>
                <a:latin typeface="Ubuntu"/>
                <a:ea typeface="Ubuntu"/>
                <a:cs typeface="Ubuntu"/>
                <a:sym typeface="Ubuntu"/>
              </a:rPr>
              <a:t>to</a:t>
            </a:r>
            <a:r>
              <a:rPr lang="pt-BR" sz="7200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 sz="7200">
              <a:solidFill>
                <a:srgbClr val="FF99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 rotWithShape="1">
          <a:blip r:embed="rId3">
            <a:alphaModFix/>
          </a:blip>
          <a:srcRect b="0" l="0" r="0" t="11134"/>
          <a:stretch/>
        </p:blipFill>
        <p:spPr>
          <a:xfrm>
            <a:off x="1496625" y="839100"/>
            <a:ext cx="6150750" cy="34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/>
          <p:nvPr/>
        </p:nvSpPr>
        <p:spPr>
          <a:xfrm>
            <a:off x="0" y="616075"/>
            <a:ext cx="9144000" cy="109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274" name="Google Shape;274;p43"/>
          <p:cNvSpPr txBox="1"/>
          <p:nvPr/>
        </p:nvSpPr>
        <p:spPr>
          <a:xfrm>
            <a:off x="139050" y="716275"/>
            <a:ext cx="8865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C489"/>
                </a:solidFill>
                <a:latin typeface="Ubuntu"/>
                <a:ea typeface="Ubuntu"/>
                <a:cs typeface="Ubuntu"/>
                <a:sym typeface="Ubuntu"/>
              </a:rPr>
              <a:t>git add .</a:t>
            </a:r>
            <a:endParaRPr sz="4800">
              <a:solidFill>
                <a:srgbClr val="00C48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5" name="Google Shape;275;p43"/>
          <p:cNvSpPr/>
          <p:nvPr/>
        </p:nvSpPr>
        <p:spPr>
          <a:xfrm>
            <a:off x="0" y="1950600"/>
            <a:ext cx="9144000" cy="109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276" name="Google Shape;276;p43"/>
          <p:cNvSpPr txBox="1"/>
          <p:nvPr/>
        </p:nvSpPr>
        <p:spPr>
          <a:xfrm>
            <a:off x="139050" y="2050800"/>
            <a:ext cx="8865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27BA0"/>
                </a:solidFill>
                <a:latin typeface="Ubuntu"/>
                <a:ea typeface="Ubuntu"/>
                <a:cs typeface="Ubuntu"/>
                <a:sym typeface="Ubuntu"/>
              </a:rPr>
              <a:t>git add index.html</a:t>
            </a:r>
            <a:endParaRPr sz="4800">
              <a:solidFill>
                <a:srgbClr val="C27B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199500" y="3309125"/>
            <a:ext cx="87450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comando para adicionar uma nova alteração ao repositório</a:t>
            </a:r>
            <a:endParaRPr sz="3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/>
          <p:nvPr/>
        </p:nvSpPr>
        <p:spPr>
          <a:xfrm>
            <a:off x="0" y="1289338"/>
            <a:ext cx="9144000" cy="109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283" name="Google Shape;283;p44"/>
          <p:cNvSpPr txBox="1"/>
          <p:nvPr/>
        </p:nvSpPr>
        <p:spPr>
          <a:xfrm>
            <a:off x="139050" y="1389538"/>
            <a:ext cx="8865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6D9EEB"/>
                </a:solidFill>
                <a:latin typeface="Ubuntu"/>
                <a:ea typeface="Ubuntu"/>
                <a:cs typeface="Ubuntu"/>
                <a:sym typeface="Ubuntu"/>
              </a:rPr>
              <a:t>git commit -m “Initial commit”</a:t>
            </a:r>
            <a:endParaRPr sz="4800">
              <a:solidFill>
                <a:srgbClr val="6D9EE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199500" y="3636763"/>
            <a:ext cx="87450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comando para confirmar (localmente) as alterações realizadas até o momento</a:t>
            </a:r>
            <a:endParaRPr sz="3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534752">
            <a:off x="4102717" y="556488"/>
            <a:ext cx="1049788" cy="13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88928">
            <a:off x="5187517" y="1915638"/>
            <a:ext cx="1049789" cy="13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 txBox="1"/>
          <p:nvPr/>
        </p:nvSpPr>
        <p:spPr>
          <a:xfrm>
            <a:off x="5353425" y="216700"/>
            <a:ext cx="24036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Ubuntu"/>
                <a:ea typeface="Ubuntu"/>
                <a:cs typeface="Ubuntu"/>
                <a:sym typeface="Ubuntu"/>
              </a:rPr>
              <a:t>para inserir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Ubuntu"/>
                <a:ea typeface="Ubuntu"/>
                <a:cs typeface="Ubuntu"/>
                <a:sym typeface="Ubuntu"/>
              </a:rPr>
              <a:t>uma mensagem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8" name="Google Shape;288;p44"/>
          <p:cNvSpPr txBox="1"/>
          <p:nvPr/>
        </p:nvSpPr>
        <p:spPr>
          <a:xfrm>
            <a:off x="2557000" y="2470700"/>
            <a:ext cx="24036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Ubuntu"/>
                <a:ea typeface="Ubuntu"/>
                <a:cs typeface="Ubuntu"/>
                <a:sym typeface="Ubuntu"/>
              </a:rPr>
              <a:t>colocar a mensagem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00" y="925475"/>
            <a:ext cx="8446599" cy="42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>
            <p:ph idx="4294967295" type="title"/>
          </p:nvPr>
        </p:nvSpPr>
        <p:spPr>
          <a:xfrm>
            <a:off x="311700" y="371175"/>
            <a:ext cx="8520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Branch</a:t>
            </a:r>
            <a:endParaRPr sz="4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76">
            <a:off x="1088077" y="1247138"/>
            <a:ext cx="559869" cy="69983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5"/>
          <p:cNvSpPr txBox="1"/>
          <p:nvPr/>
        </p:nvSpPr>
        <p:spPr>
          <a:xfrm>
            <a:off x="1522575" y="826450"/>
            <a:ext cx="14325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Ubuntu"/>
                <a:ea typeface="Ubuntu"/>
                <a:cs typeface="Ubuntu"/>
                <a:sym typeface="Ubuntu"/>
              </a:rPr>
              <a:t>branch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Ubuntu"/>
                <a:ea typeface="Ubuntu"/>
                <a:cs typeface="Ubuntu"/>
                <a:sym typeface="Ubuntu"/>
              </a:rPr>
              <a:t>principal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63" y="1144863"/>
            <a:ext cx="8007279" cy="39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6"/>
          <p:cNvSpPr/>
          <p:nvPr/>
        </p:nvSpPr>
        <p:spPr>
          <a:xfrm>
            <a:off x="1032300" y="1462513"/>
            <a:ext cx="1167900" cy="1677300"/>
          </a:xfrm>
          <a:prstGeom prst="rect">
            <a:avLst/>
          </a:prstGeom>
          <a:noFill/>
          <a:ln cap="flat" cmpd="sng" w="38100">
            <a:solidFill>
              <a:srgbClr val="DD00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6"/>
          <p:cNvSpPr txBox="1"/>
          <p:nvPr>
            <p:ph idx="4294967295" type="title"/>
          </p:nvPr>
        </p:nvSpPr>
        <p:spPr>
          <a:xfrm>
            <a:off x="311700" y="371175"/>
            <a:ext cx="8520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Branch</a:t>
            </a:r>
            <a:endParaRPr sz="4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/>
          <p:nvPr/>
        </p:nvSpPr>
        <p:spPr>
          <a:xfrm>
            <a:off x="0" y="1289338"/>
            <a:ext cx="9144000" cy="109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139050" y="1389538"/>
            <a:ext cx="8865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accent6"/>
                </a:solidFill>
                <a:latin typeface="Ubuntu"/>
                <a:ea typeface="Ubuntu"/>
                <a:cs typeface="Ubuntu"/>
                <a:sym typeface="Ubuntu"/>
              </a:rPr>
              <a:t>git branch nomedabranch</a:t>
            </a:r>
            <a:endParaRPr sz="4800">
              <a:solidFill>
                <a:schemeClr val="accent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199500" y="2635863"/>
            <a:ext cx="87450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comando para criar uma nova branch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/>
          <p:nvPr/>
        </p:nvSpPr>
        <p:spPr>
          <a:xfrm>
            <a:off x="0" y="1289338"/>
            <a:ext cx="9144000" cy="109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22272A"/>
              </a:solidFill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139050" y="1389538"/>
            <a:ext cx="8865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git checkout nomedabranch</a:t>
            </a:r>
            <a:endParaRPr sz="4800"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p48"/>
          <p:cNvSpPr txBox="1"/>
          <p:nvPr/>
        </p:nvSpPr>
        <p:spPr>
          <a:xfrm>
            <a:off x="199500" y="2635863"/>
            <a:ext cx="87450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comando para alterar para a branch que se deseja trabalhar (HEAD)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75" y="152400"/>
            <a:ext cx="812925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405" y="0"/>
            <a:ext cx="91848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/>
        </p:nvSpPr>
        <p:spPr>
          <a:xfrm>
            <a:off x="605400" y="4405025"/>
            <a:ext cx="7933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Luckiest Guy"/>
                <a:ea typeface="Luckiest Guy"/>
                <a:cs typeface="Luckiest Guy"/>
                <a:sym typeface="Luckiest Guy"/>
              </a:rPr>
              <a:t>cuidado com branch e atualizações</a:t>
            </a:r>
            <a:endParaRPr b="1" sz="3000">
              <a:solidFill>
                <a:srgbClr val="FFFFFF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329" name="Google Shape;329;p50"/>
          <p:cNvSpPr txBox="1"/>
          <p:nvPr/>
        </p:nvSpPr>
        <p:spPr>
          <a:xfrm>
            <a:off x="605413" y="4454850"/>
            <a:ext cx="7933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Luckiest Guy"/>
                <a:ea typeface="Luckiest Guy"/>
                <a:cs typeface="Luckiest Guy"/>
                <a:sym typeface="Luckiest Guy"/>
              </a:rPr>
              <a:t>cuidado com branch e atualizações</a:t>
            </a:r>
            <a:endParaRPr b="1" sz="3000"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idx="4294967295" type="title"/>
          </p:nvPr>
        </p:nvSpPr>
        <p:spPr>
          <a:xfrm>
            <a:off x="311700" y="145525"/>
            <a:ext cx="8520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.gitignore</a:t>
            </a:r>
            <a:endParaRPr sz="4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5" name="Google Shape;3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5025"/>
            <a:ext cx="9143999" cy="248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379986">
            <a:off x="1196758" y="3348092"/>
            <a:ext cx="817069" cy="13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 txBox="1"/>
          <p:nvPr>
            <p:ph idx="4294967295" type="title"/>
          </p:nvPr>
        </p:nvSpPr>
        <p:spPr>
          <a:xfrm>
            <a:off x="2237700" y="3578475"/>
            <a:ext cx="35460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pasta com as referências do projeto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272A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95200" y="3955450"/>
            <a:ext cx="79536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QUEM NUNCA?</a:t>
            </a:r>
            <a:endParaRPr sz="6000">
              <a:solidFill>
                <a:srgbClr val="FF99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4725" y="51300"/>
            <a:ext cx="4688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4DB00"/>
                </a:solidFill>
                <a:latin typeface="Ubuntu"/>
                <a:ea typeface="Ubuntu"/>
                <a:cs typeface="Ubuntu"/>
                <a:sym typeface="Ubuntu"/>
              </a:rPr>
              <a:t>“arquivo_final_v1”</a:t>
            </a:r>
            <a:endParaRPr sz="3000">
              <a:solidFill>
                <a:srgbClr val="C4DB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412400" y="1439663"/>
            <a:ext cx="594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4DB00"/>
                </a:solidFill>
                <a:latin typeface="Ubuntu"/>
                <a:ea typeface="Ubuntu"/>
                <a:cs typeface="Ubuntu"/>
                <a:sym typeface="Ubuntu"/>
              </a:rPr>
              <a:t>“arquivo_final_mesmo”</a:t>
            </a:r>
            <a:endParaRPr sz="3000">
              <a:solidFill>
                <a:srgbClr val="C4DB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-326275" y="2172825"/>
            <a:ext cx="66159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4DB00"/>
                </a:solidFill>
                <a:latin typeface="Ubuntu"/>
                <a:ea typeface="Ubuntu"/>
                <a:cs typeface="Ubuntu"/>
                <a:sym typeface="Ubuntu"/>
              </a:rPr>
              <a:t>“arquivo_final_de_verdade”</a:t>
            </a:r>
            <a:endParaRPr sz="3000">
              <a:solidFill>
                <a:srgbClr val="C4DB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2406250" y="2998425"/>
            <a:ext cx="66159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4DB00"/>
                </a:solidFill>
                <a:latin typeface="Ubuntu"/>
                <a:ea typeface="Ubuntu"/>
                <a:cs typeface="Ubuntu"/>
                <a:sym typeface="Ubuntu"/>
              </a:rPr>
              <a:t>“arquivo_final_AGORAVAI”</a:t>
            </a:r>
            <a:endParaRPr sz="3000">
              <a:solidFill>
                <a:srgbClr val="C4DB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1670575" y="776550"/>
            <a:ext cx="4688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4DB00"/>
                </a:solidFill>
                <a:latin typeface="Ubuntu"/>
                <a:ea typeface="Ubuntu"/>
                <a:cs typeface="Ubuntu"/>
                <a:sym typeface="Ubuntu"/>
              </a:rPr>
              <a:t>“arquivo_final_v2”</a:t>
            </a:r>
            <a:endParaRPr sz="3000">
              <a:solidFill>
                <a:srgbClr val="C4DB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idx="4294967295" type="title"/>
          </p:nvPr>
        </p:nvSpPr>
        <p:spPr>
          <a:xfrm>
            <a:off x="311700" y="145525"/>
            <a:ext cx="8520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readme.md</a:t>
            </a:r>
            <a:endParaRPr sz="4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700" y="1036450"/>
            <a:ext cx="6736599" cy="39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type="title"/>
          </p:nvPr>
        </p:nvSpPr>
        <p:spPr>
          <a:xfrm>
            <a:off x="311700" y="308900"/>
            <a:ext cx="8520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fork: yay open source!</a:t>
            </a:r>
            <a:endParaRPr sz="4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9" name="Google Shape;349;p53"/>
          <p:cNvPicPr preferRelativeResize="0"/>
          <p:nvPr/>
        </p:nvPicPr>
        <p:blipFill rotWithShape="1">
          <a:blip r:embed="rId3">
            <a:alphaModFix/>
          </a:blip>
          <a:srcRect b="15654" l="60880" r="0" t="7190"/>
          <a:stretch/>
        </p:blipFill>
        <p:spPr>
          <a:xfrm>
            <a:off x="4751100" y="1464062"/>
            <a:ext cx="3576999" cy="327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3"/>
          <p:cNvSpPr/>
          <p:nvPr/>
        </p:nvSpPr>
        <p:spPr>
          <a:xfrm>
            <a:off x="6429925" y="1624850"/>
            <a:ext cx="722400" cy="37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50" y="1743654"/>
            <a:ext cx="4419600" cy="2716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311700" y="145525"/>
            <a:ext cx="8520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Dicas e Boas Práticas</a:t>
            </a:r>
            <a:endParaRPr sz="4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57" name="Google Shape;357;p54"/>
          <p:cNvSpPr txBox="1"/>
          <p:nvPr>
            <p:ph idx="1" type="body"/>
          </p:nvPr>
        </p:nvSpPr>
        <p:spPr>
          <a:xfrm>
            <a:off x="356400" y="1071625"/>
            <a:ext cx="8431200" cy="3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Ubuntu"/>
              <a:buChar char="●"/>
            </a:pPr>
            <a:r>
              <a:rPr lang="pt-BR" sz="26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Sempre atualize seu repositório local com o repositório remoto;</a:t>
            </a:r>
            <a:endParaRPr sz="26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Ubuntu"/>
              <a:buChar char="●"/>
            </a:pPr>
            <a:r>
              <a:rPr lang="pt-BR" sz="26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Faça um commit a cada alteração;</a:t>
            </a:r>
            <a:endParaRPr sz="26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Ubuntu"/>
              <a:buChar char="●"/>
            </a:pPr>
            <a:r>
              <a:rPr lang="pt-BR" sz="26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Acrescente comentários objetivos para cada commit;</a:t>
            </a:r>
            <a:endParaRPr sz="26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Ubuntu"/>
              <a:buChar char="●"/>
            </a:pPr>
            <a:r>
              <a:rPr lang="pt-BR" sz="26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Evite utilizar qualquer comando que altere alguma coisa de forma forçada;</a:t>
            </a:r>
            <a:endParaRPr sz="26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800" y="3930300"/>
            <a:ext cx="1213200" cy="12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311700" y="145525"/>
            <a:ext cx="8520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Dicas e Boas Práticas</a:t>
            </a:r>
            <a:endParaRPr sz="4800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64" name="Google Shape;364;p55"/>
          <p:cNvSpPr txBox="1"/>
          <p:nvPr>
            <p:ph idx="1" type="body"/>
          </p:nvPr>
        </p:nvSpPr>
        <p:spPr>
          <a:xfrm>
            <a:off x="356400" y="1071625"/>
            <a:ext cx="8431200" cy="38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Char char="●"/>
            </a:pPr>
            <a:r>
              <a:rPr lang="pt-BR" sz="2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Crie branch separada para cada feature (a partir da branch principal);</a:t>
            </a: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Char char="●"/>
            </a:pPr>
            <a:r>
              <a:rPr lang="pt-BR" sz="2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É importante ter atenção ao fazer o merge;</a:t>
            </a: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Char char="●"/>
            </a:pPr>
            <a:r>
              <a:rPr lang="pt-BR" sz="2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Tenha o hábito de fazer o readme.md;</a:t>
            </a: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Char char="●"/>
            </a:pPr>
            <a:r>
              <a:rPr lang="pt-BR" sz="2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Utilize o .gitignore quando necessário;</a:t>
            </a: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Char char="●"/>
            </a:pPr>
            <a:r>
              <a:rPr lang="pt-BR" sz="2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Estude sobre as licenças;</a:t>
            </a: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Ubuntu"/>
              <a:buChar char="●"/>
            </a:pPr>
            <a:r>
              <a:rPr lang="pt-BR" sz="2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Contribua com projetos open source.</a:t>
            </a: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5" name="Google Shape;3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800" y="3930300"/>
            <a:ext cx="1213200" cy="12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62" y="721975"/>
            <a:ext cx="8767675" cy="24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6"/>
          <p:cNvSpPr txBox="1"/>
          <p:nvPr>
            <p:ph type="title"/>
          </p:nvPr>
        </p:nvSpPr>
        <p:spPr>
          <a:xfrm>
            <a:off x="434563" y="3171500"/>
            <a:ext cx="4819800" cy="14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linkedin + github</a:t>
            </a:r>
            <a:endParaRPr sz="4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= currículo</a:t>
            </a:r>
            <a:endParaRPr sz="4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2" name="Google Shape;37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500" y="3272675"/>
            <a:ext cx="32099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6"/>
          <p:cNvSpPr txBox="1"/>
          <p:nvPr>
            <p:ph type="title"/>
          </p:nvPr>
        </p:nvSpPr>
        <p:spPr>
          <a:xfrm>
            <a:off x="6574750" y="100675"/>
            <a:ext cx="23811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dica top =)</a:t>
            </a:r>
            <a:endParaRPr sz="36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7"/>
          <p:cNvPicPr preferRelativeResize="0"/>
          <p:nvPr/>
        </p:nvPicPr>
        <p:blipFill rotWithShape="1">
          <a:blip r:embed="rId3">
            <a:alphaModFix/>
          </a:blip>
          <a:srcRect b="0" l="9024" r="8487" t="0"/>
          <a:stretch/>
        </p:blipFill>
        <p:spPr>
          <a:xfrm>
            <a:off x="-30138" y="0"/>
            <a:ext cx="9204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/>
        </p:nvSpPr>
        <p:spPr>
          <a:xfrm>
            <a:off x="190800" y="1396013"/>
            <a:ext cx="87624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/>
              </a:rPr>
              <a:t>https://womakerscode.gitbook.io/desvendando-git-e-github/hands-on/exercicio-1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/>
              </a:rPr>
              <a:t>https://womakerscode.gitbook.io/desvendando-git-e-github/hands-on/exercicio-2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5"/>
              </a:rPr>
              <a:t>https://womakerscode.gitbook.io/desvendando-git-e-github/hands-on/exercicio-3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" name="Google Shape;384;p58"/>
          <p:cNvSpPr txBox="1"/>
          <p:nvPr/>
        </p:nvSpPr>
        <p:spPr>
          <a:xfrm>
            <a:off x="199500" y="385388"/>
            <a:ext cx="8745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Vamos Praticar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C3235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23496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9"/>
          <p:cNvSpPr txBox="1"/>
          <p:nvPr/>
        </p:nvSpPr>
        <p:spPr>
          <a:xfrm>
            <a:off x="938700" y="4263300"/>
            <a:ext cx="7266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https://myoctocat.com/</a:t>
            </a:r>
            <a:endParaRPr sz="4800"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3538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24176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0"/>
          <p:cNvSpPr txBox="1"/>
          <p:nvPr/>
        </p:nvSpPr>
        <p:spPr>
          <a:xfrm>
            <a:off x="150" y="4241775"/>
            <a:ext cx="91440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https://learngitbranching.js.org/</a:t>
            </a:r>
            <a:endParaRPr sz="4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/>
        </p:nvSpPr>
        <p:spPr>
          <a:xfrm>
            <a:off x="115200" y="2839625"/>
            <a:ext cx="8913600" cy="21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/>
              </a:rPr>
              <a:t>https://womakerscode.gitbook.io/desvendando-git-e-github/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/>
              </a:rPr>
              <a:t>https://www.udemy.com/git-e-github-para-iniciantes/learn/v4/overview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5"/>
              </a:rPr>
              <a:t>https://git-scm.com/book/pt-br/v1/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6"/>
              </a:rPr>
              <a:t>http://rogerdudler.github.io/git-guide/index.pt_BR.html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7"/>
              </a:rPr>
              <a:t>https://learngitbranching.js.org</a:t>
            </a:r>
            <a:r>
              <a:rPr lang="pt-BR" sz="21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8"/>
              </a:rPr>
              <a:t>/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9"/>
              </a:rPr>
              <a:t>https://myoctocat.com/</a:t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65125" y="0"/>
            <a:ext cx="3849674" cy="288725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1"/>
          <p:cNvSpPr txBox="1"/>
          <p:nvPr/>
        </p:nvSpPr>
        <p:spPr>
          <a:xfrm>
            <a:off x="663225" y="586653"/>
            <a:ext cx="4962900" cy="1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>
                <a:latin typeface="Pacifico"/>
                <a:ea typeface="Pacifico"/>
                <a:cs typeface="Pacifico"/>
                <a:sym typeface="Pacifico"/>
              </a:rPr>
              <a:t>veja mais</a:t>
            </a:r>
            <a:endParaRPr sz="10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-100" y="876150"/>
            <a:ext cx="9144000" cy="3391200"/>
          </a:xfrm>
          <a:prstGeom prst="rect">
            <a:avLst/>
          </a:prstGeom>
          <a:solidFill>
            <a:srgbClr val="272C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66650" y="1156050"/>
            <a:ext cx="8810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“O controle de versão é um sistema que registra as mudanças feitas em um arquivo ou um conjunto de arquivos ao longo do tempo de forma que você possa recuperar versões específicas.”</a:t>
            </a:r>
            <a:endParaRPr sz="3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66550" y="3464850"/>
            <a:ext cx="8810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FDA27"/>
                </a:solidFill>
                <a:latin typeface="Ubuntu"/>
                <a:ea typeface="Ubuntu"/>
                <a:cs typeface="Ubuntu"/>
                <a:sym typeface="Ubuntu"/>
              </a:rPr>
              <a:t>fonte: </a:t>
            </a:r>
            <a:r>
              <a:rPr lang="pt-BR" sz="2400">
                <a:solidFill>
                  <a:srgbClr val="BFDA27"/>
                </a:solidFill>
                <a:latin typeface="Ubuntu"/>
                <a:ea typeface="Ubuntu"/>
                <a:cs typeface="Ubuntu"/>
                <a:sym typeface="Ubuntu"/>
              </a:rPr>
              <a:t>https://git-scm.com/book/pt-br/v1/</a:t>
            </a:r>
            <a:endParaRPr sz="2400">
              <a:solidFill>
                <a:srgbClr val="BFDA2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272A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/>
        </p:nvSpPr>
        <p:spPr>
          <a:xfrm>
            <a:off x="408425" y="748650"/>
            <a:ext cx="4564200" cy="3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51E0C1"/>
                </a:solidFill>
                <a:latin typeface="Ubuntu"/>
                <a:ea typeface="Ubuntu"/>
                <a:cs typeface="Ubuntu"/>
                <a:sym typeface="Ubuntu"/>
              </a:rPr>
              <a:t>“Ninguém é tão grande que não possa aprender, nem tão pequeno que não possa ensinar.”</a:t>
            </a:r>
            <a:endParaRPr sz="3600">
              <a:solidFill>
                <a:srgbClr val="51E0C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(Esopo)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9" name="Google Shape;4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750" y="-1"/>
            <a:ext cx="3357250" cy="2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302" y="-278025"/>
            <a:ext cx="4345349" cy="43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3"/>
          <p:cNvSpPr txBox="1"/>
          <p:nvPr/>
        </p:nvSpPr>
        <p:spPr>
          <a:xfrm>
            <a:off x="0" y="3532375"/>
            <a:ext cx="91440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>
                <a:latin typeface="Pacifico"/>
                <a:ea typeface="Pacifico"/>
                <a:cs typeface="Pacifico"/>
                <a:sym typeface="Pacifico"/>
              </a:rPr>
              <a:t>Agradecemos muito</a:t>
            </a:r>
            <a:endParaRPr sz="55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latin typeface="Pacifico"/>
                <a:ea typeface="Pacifico"/>
                <a:cs typeface="Pacifico"/>
                <a:sym typeface="Pacifico"/>
              </a:rPr>
              <a:t>e pedimos que espalhem a palavra da Lovelace por aí!</a:t>
            </a:r>
            <a:endParaRPr sz="28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272A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0" y="1377600"/>
            <a:ext cx="9144000" cy="23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por que versionar é </a:t>
            </a:r>
            <a:r>
              <a:rPr lang="pt-BR" sz="7200">
                <a:solidFill>
                  <a:srgbClr val="C4DB00"/>
                </a:solidFill>
                <a:latin typeface="Ubuntu"/>
                <a:ea typeface="Ubuntu"/>
                <a:cs typeface="Ubuntu"/>
                <a:sym typeface="Ubuntu"/>
              </a:rPr>
              <a:t>im</a:t>
            </a:r>
            <a:r>
              <a:rPr lang="pt-BR" sz="7200">
                <a:solidFill>
                  <a:srgbClr val="FEA700"/>
                </a:solidFill>
                <a:latin typeface="Ubuntu"/>
                <a:ea typeface="Ubuntu"/>
                <a:cs typeface="Ubuntu"/>
                <a:sym typeface="Ubuntu"/>
              </a:rPr>
              <a:t>por</a:t>
            </a:r>
            <a:r>
              <a:rPr lang="pt-BR" sz="7200">
                <a:solidFill>
                  <a:srgbClr val="F65600"/>
                </a:solidFill>
                <a:latin typeface="Ubuntu"/>
                <a:ea typeface="Ubuntu"/>
                <a:cs typeface="Ubuntu"/>
                <a:sym typeface="Ubuntu"/>
              </a:rPr>
              <a:t>tan</a:t>
            </a:r>
            <a:r>
              <a:rPr lang="pt-BR" sz="7200">
                <a:solidFill>
                  <a:srgbClr val="DD0056"/>
                </a:solidFill>
                <a:latin typeface="Ubuntu"/>
                <a:ea typeface="Ubuntu"/>
                <a:cs typeface="Ubuntu"/>
                <a:sym typeface="Ubuntu"/>
              </a:rPr>
              <a:t>te</a:t>
            </a:r>
            <a:r>
              <a:rPr lang="pt-BR" sz="7200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 sz="7200">
              <a:solidFill>
                <a:srgbClr val="FF99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72C2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327788" y="113300"/>
            <a:ext cx="2521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B4A7D6"/>
                </a:solidFill>
                <a:latin typeface="Ubuntu"/>
                <a:ea typeface="Ubuntu"/>
                <a:cs typeface="Ubuntu"/>
                <a:sym typeface="Ubuntu"/>
              </a:rPr>
              <a:t>Comparar;</a:t>
            </a:r>
            <a:endParaRPr sz="3600">
              <a:solidFill>
                <a:srgbClr val="B4A7D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B4A7D6"/>
                </a:solidFill>
                <a:latin typeface="Ubuntu"/>
                <a:ea typeface="Ubuntu"/>
                <a:cs typeface="Ubuntu"/>
                <a:sym typeface="Ubuntu"/>
              </a:rPr>
              <a:t>Reverter;</a:t>
            </a:r>
            <a:endParaRPr sz="3600">
              <a:solidFill>
                <a:srgbClr val="B4A7D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B4A7D6"/>
                </a:solidFill>
                <a:latin typeface="Ubuntu"/>
                <a:ea typeface="Ubuntu"/>
                <a:cs typeface="Ubuntu"/>
                <a:sym typeface="Ubuntu"/>
              </a:rPr>
              <a:t>Recuperar;</a:t>
            </a:r>
            <a:endParaRPr sz="3600">
              <a:solidFill>
                <a:srgbClr val="B4A7D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3311388" y="1417350"/>
            <a:ext cx="2521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4DB00"/>
                </a:solidFill>
                <a:latin typeface="Ubuntu"/>
                <a:ea typeface="Ubuntu"/>
                <a:cs typeface="Ubuntu"/>
                <a:sym typeface="Ubuntu"/>
              </a:rPr>
              <a:t>Controlar;</a:t>
            </a:r>
            <a:endParaRPr sz="3600">
              <a:solidFill>
                <a:srgbClr val="C4DB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4DB00"/>
                </a:solidFill>
                <a:latin typeface="Ubuntu"/>
                <a:ea typeface="Ubuntu"/>
                <a:cs typeface="Ubuntu"/>
                <a:sym typeface="Ubuntu"/>
              </a:rPr>
              <a:t>Usuários;</a:t>
            </a:r>
            <a:endParaRPr sz="3600">
              <a:solidFill>
                <a:srgbClr val="C4DB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4DB00"/>
                </a:solidFill>
                <a:latin typeface="Ubuntu"/>
                <a:ea typeface="Ubuntu"/>
                <a:cs typeface="Ubuntu"/>
                <a:sym typeface="Ubuntu"/>
              </a:rPr>
              <a:t>Modificar;</a:t>
            </a:r>
            <a:endParaRPr sz="3600">
              <a:solidFill>
                <a:srgbClr val="C4DB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5650938" y="2721375"/>
            <a:ext cx="3086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82DCF5"/>
                </a:solidFill>
                <a:latin typeface="Ubuntu"/>
                <a:ea typeface="Ubuntu"/>
                <a:cs typeface="Ubuntu"/>
                <a:sym typeface="Ubuntu"/>
              </a:rPr>
              <a:t>Melhorias</a:t>
            </a:r>
            <a:r>
              <a:rPr lang="pt-BR" sz="3600">
                <a:solidFill>
                  <a:srgbClr val="82DCF5"/>
                </a:solidFill>
                <a:latin typeface="Ubuntu"/>
                <a:ea typeface="Ubuntu"/>
                <a:cs typeface="Ubuntu"/>
                <a:sym typeface="Ubuntu"/>
              </a:rPr>
              <a:t>;</a:t>
            </a:r>
            <a:endParaRPr sz="3600">
              <a:solidFill>
                <a:srgbClr val="82DCF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82DCF5"/>
                </a:solidFill>
                <a:latin typeface="Ubuntu"/>
                <a:ea typeface="Ubuntu"/>
                <a:cs typeface="Ubuntu"/>
                <a:sym typeface="Ubuntu"/>
              </a:rPr>
              <a:t>Bugs;</a:t>
            </a:r>
            <a:endParaRPr sz="3600">
              <a:solidFill>
                <a:srgbClr val="82DCF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rgbClr val="82DCF5"/>
                </a:solidFill>
                <a:latin typeface="Ubuntu"/>
                <a:ea typeface="Ubuntu"/>
                <a:cs typeface="Ubuntu"/>
                <a:sym typeface="Ubuntu"/>
              </a:rPr>
              <a:t>Atualizações.</a:t>
            </a:r>
            <a:endParaRPr sz="3600">
              <a:solidFill>
                <a:srgbClr val="82DC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100" y="3537275"/>
            <a:ext cx="3481501" cy="14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-100" y="0"/>
            <a:ext cx="9144000" cy="3391200"/>
          </a:xfrm>
          <a:prstGeom prst="rect">
            <a:avLst/>
          </a:prstGeom>
          <a:solidFill>
            <a:srgbClr val="272C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218100" y="356100"/>
            <a:ext cx="8707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r>
              <a:rPr lang="pt-BR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 Git é um sistema de controle de versão distribuído gratuito e de código aberto projetado para lidar com tudo, de projetos pequenos a muito grandes, com velocidade e eficiência.”</a:t>
            </a:r>
            <a:endParaRPr sz="3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464500" y="2435675"/>
            <a:ext cx="4215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4219"/>
                </a:solidFill>
                <a:latin typeface="Ubuntu"/>
                <a:ea typeface="Ubuntu"/>
                <a:cs typeface="Ubuntu"/>
                <a:sym typeface="Ubuntu"/>
              </a:rPr>
              <a:t>fonte: https://git-scm.com/</a:t>
            </a:r>
            <a:endParaRPr sz="2400">
              <a:solidFill>
                <a:srgbClr val="FF421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-100" y="0"/>
            <a:ext cx="9144000" cy="3391200"/>
          </a:xfrm>
          <a:prstGeom prst="rect">
            <a:avLst/>
          </a:prstGeom>
          <a:solidFill>
            <a:srgbClr val="272C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21567"/>
            <a:ext cx="4419600" cy="1469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146700" y="238350"/>
            <a:ext cx="88449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“GitHub é uma plataforma de hospedagem de código-fonte com controle de versão usando o Git. Ele permite que qualquer usuário cadastrado na plataforma contribua em projetos privados e/ou Open Source de qualquer lugar do mundo.”</a:t>
            </a:r>
            <a:endParaRPr sz="3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305600" y="2635725"/>
            <a:ext cx="6527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82DCF5"/>
                </a:solidFill>
                <a:latin typeface="Ubuntu"/>
                <a:ea typeface="Ubuntu"/>
                <a:cs typeface="Ubuntu"/>
                <a:sym typeface="Ubuntu"/>
              </a:rPr>
              <a:t>fonte: </a:t>
            </a:r>
            <a:r>
              <a:rPr lang="pt-BR" sz="2400">
                <a:solidFill>
                  <a:srgbClr val="82DCF5"/>
                </a:solidFill>
                <a:latin typeface="Ubuntu"/>
                <a:ea typeface="Ubuntu"/>
                <a:cs typeface="Ubuntu"/>
                <a:sym typeface="Ubuntu"/>
              </a:rPr>
              <a:t>https://pt.wikipedia.org/wiki/GitHub</a:t>
            </a:r>
            <a:endParaRPr sz="2400">
              <a:solidFill>
                <a:srgbClr val="82DCF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